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9" r:id="rId3"/>
    <p:sldId id="260" r:id="rId4"/>
    <p:sldId id="263" r:id="rId5"/>
    <p:sldId id="262" r:id="rId6"/>
    <p:sldId id="265" r:id="rId7"/>
    <p:sldId id="267" r:id="rId8"/>
    <p:sldId id="268" r:id="rId9"/>
    <p:sldId id="269" r:id="rId10"/>
    <p:sldId id="272" r:id="rId11"/>
    <p:sldId id="273" r:id="rId12"/>
    <p:sldId id="271" r:id="rId13"/>
    <p:sldId id="274" r:id="rId14"/>
    <p:sldId id="275" r:id="rId15"/>
    <p:sldId id="276" r:id="rId16"/>
    <p:sldId id="277" r:id="rId17"/>
    <p:sldId id="270" r:id="rId18"/>
    <p:sldId id="279" r:id="rId19"/>
    <p:sldId id="280" r:id="rId20"/>
    <p:sldId id="264" r:id="rId21"/>
    <p:sldId id="257" r:id="rId22"/>
  </p:sldIdLst>
  <p:sldSz cx="9144000" cy="6858000" type="screen4x3"/>
  <p:notesSz cx="6669088" cy="9928225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5C-DE3F-4C6E-B989-D2E09CDA2D20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D18CB-BA0E-49A5-A03E-9EA8FAAF364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D8823-9FAD-417B-951F-449649F25DF3}" type="datetimeFigureOut">
              <a:rPr lang="sr-Latn-CS" smtClean="0"/>
              <a:pPr/>
              <a:t>29.8.2013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A9EDB-B39A-4BA2-BEBA-93B27152575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>CONTINUED INFRASTRUCTURE CONSTRUCTION IN INDUSTRIAL ZONE “JANJEVCI”</a:t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3100" dirty="0" smtClean="0"/>
              <a:t>Završna konferencija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1800" dirty="0" err="1" smtClean="0"/>
              <a:t>Anela</a:t>
            </a:r>
            <a:r>
              <a:rPr lang="hr-HR" sz="1800" dirty="0" smtClean="0"/>
              <a:t> Šovagović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29. kolovoza 2013.</a:t>
            </a:r>
            <a:br>
              <a:rPr lang="hr-HR" sz="1800" dirty="0" smtClean="0"/>
            </a:br>
            <a:r>
              <a:rPr lang="hr-HR" sz="1800" dirty="0" smtClean="0"/>
              <a:t>Donji Miholjac</a:t>
            </a:r>
            <a:br>
              <a:rPr lang="hr-HR" sz="1800" dirty="0" smtClean="0"/>
            </a:br>
            <a:endParaRPr lang="hr-HR" sz="1800" b="1" dirty="0"/>
          </a:p>
        </p:txBody>
      </p:sp>
      <p:pic>
        <p:nvPicPr>
          <p:cNvPr id="3079" name="Picture 7" descr="D:\Dropbox\Marko\header za prezentacij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786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2500330"/>
          </a:xfrm>
        </p:spPr>
        <p:txBody>
          <a:bodyPr>
            <a:normAutofit fontScale="32500" lnSpcReduction="20000"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hr-HR" sz="4600" dirty="0" smtClean="0"/>
              <a:t>   - </a:t>
            </a:r>
            <a:r>
              <a:rPr lang="hr-HR" sz="6800" b="1" dirty="0" smtClean="0"/>
              <a:t>5 trening modula </a:t>
            </a:r>
            <a:r>
              <a:rPr lang="hr-HR" sz="6800" dirty="0" smtClean="0"/>
              <a:t>u trajanju od 2 dana sa sljedećim temama: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6800" dirty="0" smtClean="0"/>
              <a:t>      - “Vještine komuniciranja”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6800" dirty="0" smtClean="0"/>
              <a:t>      - “Vještine prezentiranja”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6800" dirty="0" smtClean="0"/>
              <a:t>      - “Održivi poduzetnički razvoj na području Donjeg Miholjca”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6800" dirty="0" smtClean="0"/>
              <a:t>      - “Jačanje poduzetničke klime na području Donjeg Miholjca”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6800" dirty="0" smtClean="0"/>
              <a:t>      - “Privlačenje investitora u Donji Miholjac”</a:t>
            </a:r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429000"/>
            <a:ext cx="2857520" cy="198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3714752"/>
            <a:ext cx="288133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714380"/>
          </a:xfrm>
        </p:spPr>
        <p:txBody>
          <a:bodyPr>
            <a:normAutofit fontScale="25000" lnSpcReduction="20000"/>
          </a:bodyPr>
          <a:lstStyle/>
          <a:p>
            <a:pPr>
              <a:buClr>
                <a:schemeClr val="tx1"/>
              </a:buClr>
              <a:buFontTx/>
              <a:buNone/>
            </a:pPr>
            <a:endParaRPr lang="hr-HR" sz="4600" i="1" dirty="0" smtClean="0"/>
          </a:p>
          <a:p>
            <a:pPr>
              <a:buFont typeface="Wingdings" pitchFamily="2" charset="2"/>
              <a:buChar char="q"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r>
              <a:rPr lang="hr-HR" sz="8800" dirty="0" smtClean="0"/>
              <a:t>- Dodijeljeno 13 certifikata za pružatelje poslovnih usluga </a:t>
            </a:r>
            <a:endParaRPr lang="hr-HR" sz="8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26970">
            <a:off x="1658337" y="2599402"/>
            <a:ext cx="2074684" cy="28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46357">
            <a:off x="4935236" y="2698308"/>
            <a:ext cx="2901626" cy="227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214841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  <a:buFont typeface="Wingdings" pitchFamily="2" charset="2"/>
              <a:buChar char="q"/>
            </a:pPr>
            <a:r>
              <a:rPr lang="hr-HR" sz="2200" b="1" dirty="0" smtClean="0">
                <a:solidFill>
                  <a:srgbClr val="000000"/>
                </a:solidFill>
              </a:rPr>
              <a:t>29.-31.10.2012. STUDIJSKO PUTOVANJE </a:t>
            </a:r>
            <a:r>
              <a:rPr lang="hr-HR" sz="2200" dirty="0" smtClean="0">
                <a:solidFill>
                  <a:srgbClr val="000000"/>
                </a:solidFill>
              </a:rPr>
              <a:t>za polaznike trening programa za pružatelje </a:t>
            </a:r>
            <a:r>
              <a:rPr lang="hr-HR" sz="2200" dirty="0" err="1" smtClean="0">
                <a:solidFill>
                  <a:srgbClr val="000000"/>
                </a:solidFill>
              </a:rPr>
              <a:t>poslovih</a:t>
            </a:r>
            <a:r>
              <a:rPr lang="hr-HR" sz="2200" dirty="0" smtClean="0">
                <a:solidFill>
                  <a:srgbClr val="000000"/>
                </a:solidFill>
              </a:rPr>
              <a:t> usluga</a:t>
            </a:r>
            <a:endParaRPr lang="hr-HR" sz="2200" i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Tx/>
              <a:buNone/>
            </a:pPr>
            <a:r>
              <a:rPr lang="hr-HR" sz="2200" i="1" dirty="0" smtClean="0">
                <a:solidFill>
                  <a:srgbClr val="000000"/>
                </a:solidFill>
              </a:rPr>
              <a:t>      - posjet  Poslovnoj zoni “PODI” </a:t>
            </a:r>
            <a:r>
              <a:rPr lang="hr-HR" sz="2200" i="1" dirty="0" err="1" smtClean="0">
                <a:solidFill>
                  <a:srgbClr val="000000"/>
                </a:solidFill>
              </a:rPr>
              <a:t>Dugopolje</a:t>
            </a:r>
            <a:endParaRPr lang="hr-HR" sz="2200" i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Tx/>
              <a:buNone/>
            </a:pPr>
            <a:endParaRPr lang="hr-HR" sz="2200" i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Tx/>
              <a:buNone/>
            </a:pPr>
            <a:endParaRPr lang="hr-HR" sz="2200" i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Tx/>
              <a:buNone/>
            </a:pPr>
            <a:r>
              <a:rPr lang="hr-HR" sz="2200" i="1" dirty="0" smtClean="0">
                <a:solidFill>
                  <a:srgbClr val="000000"/>
                </a:solidFill>
              </a:rPr>
              <a:t>                                            - posjet Poslovnoj zoni “PODI” Šibenik</a:t>
            </a:r>
          </a:p>
          <a:p>
            <a:pPr>
              <a:buClr>
                <a:srgbClr val="000000"/>
              </a:buClr>
              <a:buFontTx/>
              <a:buNone/>
            </a:pPr>
            <a:endParaRPr lang="hr-HR" sz="2200" i="1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Tx/>
              <a:buNone/>
            </a:pPr>
            <a:r>
              <a:rPr lang="hr-HR" sz="2200" i="1" dirty="0" smtClean="0">
                <a:solidFill>
                  <a:srgbClr val="000000"/>
                </a:solidFill>
              </a:rPr>
              <a:t>      - posjet Poslovnoj zoni  </a:t>
            </a:r>
          </a:p>
          <a:p>
            <a:pPr>
              <a:buClr>
                <a:srgbClr val="000000"/>
              </a:buClr>
              <a:buFontTx/>
              <a:buNone/>
            </a:pPr>
            <a:r>
              <a:rPr lang="hr-HR" sz="2200" i="1" dirty="0" smtClean="0">
                <a:solidFill>
                  <a:srgbClr val="000000"/>
                </a:solidFill>
              </a:rPr>
              <a:t>“NOVI STANKOVCI” Općina </a:t>
            </a:r>
            <a:r>
              <a:rPr lang="hr-HR" sz="2200" i="1" dirty="0" err="1" smtClean="0">
                <a:solidFill>
                  <a:srgbClr val="000000"/>
                </a:solidFill>
              </a:rPr>
              <a:t>Stankovci</a:t>
            </a:r>
            <a:endParaRPr lang="hr-HR" sz="2200" i="1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7700" y="2000240"/>
            <a:ext cx="204251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750190"/>
            <a:ext cx="2000264" cy="1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Rezervirano mjesto sadržaja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29256" y="4089802"/>
            <a:ext cx="2214578" cy="16609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5"/>
            <a:ext cx="8229600" cy="192882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hr-HR" sz="2200" b="1" dirty="0" smtClean="0"/>
              <a:t>17.12.2012.-29.01.2013. CIKLUS PILOT TRENINGA ZA PODUZETNIKE </a:t>
            </a:r>
          </a:p>
          <a:p>
            <a:pPr>
              <a:buClr>
                <a:srgbClr val="000000"/>
              </a:buClr>
              <a:buNone/>
            </a:pPr>
            <a:endParaRPr lang="hr-HR" sz="220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None/>
            </a:pPr>
            <a:r>
              <a:rPr lang="hr-HR" sz="2200" b="1" i="1" u="sng" dirty="0" smtClean="0">
                <a:solidFill>
                  <a:srgbClr val="000000"/>
                </a:solidFill>
              </a:rPr>
              <a:t>67</a:t>
            </a:r>
            <a:r>
              <a:rPr lang="hr-HR" sz="2200" i="1" u="sng" dirty="0" smtClean="0">
                <a:solidFill>
                  <a:srgbClr val="000000"/>
                </a:solidFill>
              </a:rPr>
              <a:t> PODUZETNIKA EDUCIRANIH KROZ CIKLUS PILOT TRENINGA</a:t>
            </a:r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429000"/>
            <a:ext cx="2500330" cy="187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3143272" cy="235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5"/>
            <a:ext cx="8229600" cy="300039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None/>
            </a:pPr>
            <a:r>
              <a:rPr lang="hr-HR" sz="2000" i="1" dirty="0" smtClean="0">
                <a:latin typeface="Bookman Old Style" pitchFamily="18" charset="0"/>
              </a:rPr>
              <a:t>- </a:t>
            </a:r>
            <a:r>
              <a:rPr lang="hr-HR" sz="2200" b="1" i="1" dirty="0" smtClean="0"/>
              <a:t>5 trening sesija  </a:t>
            </a:r>
            <a:r>
              <a:rPr lang="hr-HR" sz="2200" i="1" dirty="0" smtClean="0"/>
              <a:t>za poduzetnike u trajanju po 2 dana sa sljedećim temama: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2200" i="1" dirty="0" smtClean="0"/>
              <a:t>      - “Upravljanje marketingom”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2200" i="1" dirty="0" smtClean="0"/>
              <a:t>      - “Vještine prodaje”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2200" i="1" dirty="0" smtClean="0"/>
              <a:t>      - “Upravljanje promjenama”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2200" i="1" dirty="0" smtClean="0"/>
              <a:t>      - “Upravljanje odnosima s kupcima”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2200" i="1" dirty="0" smtClean="0"/>
              <a:t>      - “Kako poslovati u krizi”</a:t>
            </a: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357694"/>
            <a:ext cx="1143008" cy="11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143116"/>
            <a:ext cx="321471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5"/>
            <a:ext cx="8229600" cy="92869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None/>
            </a:pPr>
            <a:r>
              <a:rPr lang="hr-HR" sz="2000" i="1" dirty="0" smtClean="0">
                <a:latin typeface="Bookman Old Style" pitchFamily="18" charset="0"/>
              </a:rPr>
              <a:t>- </a:t>
            </a:r>
            <a:r>
              <a:rPr lang="hr-HR" sz="2200" i="1" dirty="0" smtClean="0"/>
              <a:t>Dodijeljeno </a:t>
            </a:r>
            <a:r>
              <a:rPr lang="hr-HR" sz="2200" b="1" i="1" dirty="0" smtClean="0"/>
              <a:t>67 diploma </a:t>
            </a:r>
            <a:r>
              <a:rPr lang="hr-HR" sz="2200" i="1" dirty="0" smtClean="0"/>
              <a:t>poduzetnicima</a:t>
            </a: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214686"/>
            <a:ext cx="2643206" cy="198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3116"/>
            <a:ext cx="304788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3286148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2200" dirty="0" smtClean="0"/>
          </a:p>
          <a:p>
            <a:pPr>
              <a:buFont typeface="Wingdings" pitchFamily="2" charset="2"/>
              <a:buChar char="q"/>
            </a:pPr>
            <a:r>
              <a:rPr lang="hr-HR" sz="2200" dirty="0" smtClean="0"/>
              <a:t>Održani informativni seminar o poduzetništvu za učenike</a:t>
            </a:r>
          </a:p>
          <a:p>
            <a:pPr>
              <a:buFontTx/>
              <a:buChar char="-"/>
            </a:pPr>
            <a:r>
              <a:rPr lang="hr-HR" sz="2200" b="1" dirty="0" smtClean="0"/>
              <a:t>15.05.2013.</a:t>
            </a:r>
            <a:r>
              <a:rPr lang="hr-HR" sz="2200" dirty="0" smtClean="0"/>
              <a:t> u Srednjoj školi Donji Miholjac</a:t>
            </a:r>
          </a:p>
          <a:p>
            <a:pPr>
              <a:buFontTx/>
              <a:buChar char="-"/>
            </a:pPr>
            <a:endParaRPr lang="hr-HR" sz="2200" dirty="0" smtClean="0"/>
          </a:p>
          <a:p>
            <a:pPr>
              <a:buNone/>
            </a:pPr>
            <a:r>
              <a:rPr lang="hr-HR" sz="2200" dirty="0" smtClean="0"/>
              <a:t>      </a:t>
            </a:r>
            <a:r>
              <a:rPr lang="hr-HR" sz="2200" b="1" dirty="0" smtClean="0"/>
              <a:t>50</a:t>
            </a:r>
            <a:r>
              <a:rPr lang="hr-HR" sz="2200" dirty="0" smtClean="0"/>
              <a:t> učenika</a:t>
            </a:r>
          </a:p>
          <a:p>
            <a:pPr>
              <a:buNone/>
            </a:pPr>
            <a:endParaRPr lang="hr-HR" sz="2200" dirty="0" smtClean="0"/>
          </a:p>
          <a:p>
            <a:pPr>
              <a:buFontTx/>
              <a:buChar char="-"/>
            </a:pPr>
            <a:r>
              <a:rPr lang="hr-HR" sz="2200" dirty="0" smtClean="0"/>
              <a:t>17.05.2013. u Osnovnoj školi “August Harambašić” Donji Miholjac</a:t>
            </a:r>
          </a:p>
          <a:p>
            <a:pPr>
              <a:buNone/>
            </a:pPr>
            <a:r>
              <a:rPr lang="hr-HR" sz="2200" dirty="0" smtClean="0"/>
              <a:t>              50 učenika</a:t>
            </a:r>
            <a:endParaRPr lang="hr-HR" sz="2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294405"/>
            <a:ext cx="1714512" cy="128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714620"/>
            <a:ext cx="143998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429132"/>
            <a:ext cx="1655648" cy="124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005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200" b="1" dirty="0" smtClean="0"/>
              <a:t>3) </a:t>
            </a:r>
            <a:r>
              <a:rPr lang="hr-HR" sz="2200" b="1" u="sng" dirty="0" smtClean="0"/>
              <a:t>PROVEDENA AWARENESS KAMPANJA</a:t>
            </a:r>
          </a:p>
          <a:p>
            <a:pPr>
              <a:buNone/>
            </a:pPr>
            <a:endParaRPr lang="hr-HR" sz="2200" dirty="0" smtClean="0"/>
          </a:p>
          <a:p>
            <a:pPr>
              <a:buFont typeface="Wingdings" pitchFamily="2" charset="2"/>
              <a:buChar char="q"/>
            </a:pPr>
            <a:r>
              <a:rPr lang="hr-HR" sz="2200" b="1" dirty="0" smtClean="0"/>
              <a:t>1.000 </a:t>
            </a:r>
            <a:r>
              <a:rPr lang="hr-HR" sz="2200" dirty="0" smtClean="0"/>
              <a:t>ID kartica projekta</a:t>
            </a:r>
          </a:p>
          <a:p>
            <a:pPr>
              <a:buFont typeface="Wingdings" pitchFamily="2" charset="2"/>
              <a:buChar char="q"/>
            </a:pPr>
            <a:r>
              <a:rPr lang="hr-HR" sz="2200" b="1" dirty="0" smtClean="0"/>
              <a:t>4</a:t>
            </a:r>
            <a:r>
              <a:rPr lang="hr-HR" sz="2200" dirty="0" smtClean="0"/>
              <a:t> konferencije za medije</a:t>
            </a:r>
          </a:p>
          <a:p>
            <a:pPr>
              <a:buFont typeface="Wingdings" pitchFamily="2" charset="2"/>
              <a:buChar char="q"/>
            </a:pPr>
            <a:r>
              <a:rPr lang="hr-HR" sz="2200" b="1" dirty="0" smtClean="0"/>
              <a:t>1</a:t>
            </a:r>
            <a:r>
              <a:rPr lang="hr-HR" sz="2200" dirty="0" smtClean="0"/>
              <a:t> završna konferencija</a:t>
            </a:r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4" name="Rezervirano mjesto sadržaja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92056">
            <a:off x="4617073" y="1607699"/>
            <a:ext cx="2855913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00501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2200" dirty="0" smtClean="0"/>
          </a:p>
          <a:p>
            <a:pPr>
              <a:buFont typeface="Wingdings" pitchFamily="2" charset="2"/>
              <a:buChar char="q"/>
            </a:pPr>
            <a:r>
              <a:rPr lang="hr-HR" sz="2200" b="1" dirty="0" smtClean="0"/>
              <a:t>1.000 </a:t>
            </a:r>
          </a:p>
          <a:p>
            <a:pPr>
              <a:buNone/>
            </a:pPr>
            <a:r>
              <a:rPr lang="hr-HR" sz="2200" dirty="0" smtClean="0"/>
              <a:t>                Brošura Industrijske zone “Janjevci”</a:t>
            </a:r>
          </a:p>
          <a:p>
            <a:pPr>
              <a:buFont typeface="Wingdings" pitchFamily="2" charset="2"/>
              <a:buChar char="q"/>
            </a:pPr>
            <a:endParaRPr lang="hr-HR" sz="2200" dirty="0" smtClean="0"/>
          </a:p>
          <a:p>
            <a:pPr>
              <a:buFont typeface="Wingdings" pitchFamily="2" charset="2"/>
              <a:buChar char="q"/>
            </a:pPr>
            <a:r>
              <a:rPr lang="hr-HR" sz="2200" b="1" dirty="0" smtClean="0"/>
              <a:t>1.500</a:t>
            </a:r>
            <a:r>
              <a:rPr lang="hr-HR" sz="2200" dirty="0" smtClean="0"/>
              <a:t> </a:t>
            </a:r>
          </a:p>
          <a:p>
            <a:pPr>
              <a:buNone/>
            </a:pPr>
            <a:r>
              <a:rPr lang="hr-HR" sz="2200" dirty="0" smtClean="0"/>
              <a:t>                Investicijskih vodiča Grada D. Miholjca</a:t>
            </a:r>
          </a:p>
          <a:p>
            <a:pPr>
              <a:buFont typeface="Wingdings" pitchFamily="2" charset="2"/>
              <a:buChar char="q"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194889">
            <a:off x="6514160" y="1434107"/>
            <a:ext cx="1417056" cy="201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08104">
            <a:off x="6423947" y="3844966"/>
            <a:ext cx="1388974" cy="197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0050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hr-HR" sz="2200" dirty="0" smtClean="0"/>
              <a:t>1 web portal projekta</a:t>
            </a:r>
          </a:p>
          <a:p>
            <a:pPr>
              <a:buNone/>
            </a:pPr>
            <a:r>
              <a:rPr lang="hr-HR" sz="2200" b="1" dirty="0" err="1" smtClean="0"/>
              <a:t>www.zona</a:t>
            </a:r>
            <a:r>
              <a:rPr lang="hr-HR" sz="2200" b="1" dirty="0" smtClean="0"/>
              <a:t>-</a:t>
            </a:r>
            <a:r>
              <a:rPr lang="hr-HR" sz="2200" b="1" dirty="0" err="1" smtClean="0"/>
              <a:t>janjevci.biz</a:t>
            </a:r>
            <a:endParaRPr lang="hr-HR" sz="2200" b="1" dirty="0" smtClean="0"/>
          </a:p>
          <a:p>
            <a:pPr>
              <a:buFont typeface="Wingdings" pitchFamily="2" charset="2"/>
              <a:buChar char="q"/>
            </a:pPr>
            <a:endParaRPr lang="hr-HR" sz="2200" dirty="0" smtClean="0"/>
          </a:p>
          <a:p>
            <a:pPr>
              <a:buFont typeface="Wingdings" pitchFamily="2" charset="2"/>
              <a:buChar char="q"/>
            </a:pPr>
            <a:endParaRPr lang="hr-HR" sz="2200" dirty="0" smtClean="0"/>
          </a:p>
          <a:p>
            <a:pPr>
              <a:buFont typeface="Wingdings" pitchFamily="2" charset="2"/>
              <a:buChar char="q"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Font typeface="Wingdings" pitchFamily="2" charset="2"/>
              <a:buChar char="q"/>
            </a:pPr>
            <a:r>
              <a:rPr lang="hr-HR" sz="2200" b="1" dirty="0" smtClean="0"/>
              <a:t>5 </a:t>
            </a:r>
            <a:r>
              <a:rPr lang="hr-HR" sz="2200" b="1" dirty="0" err="1" smtClean="0"/>
              <a:t>newslettera</a:t>
            </a:r>
            <a:r>
              <a:rPr lang="hr-HR" sz="2200" b="1" dirty="0" smtClean="0"/>
              <a:t> </a:t>
            </a:r>
            <a:r>
              <a:rPr lang="hr-HR" sz="2200" dirty="0" smtClean="0"/>
              <a:t>projekta</a:t>
            </a:r>
          </a:p>
          <a:p>
            <a:pPr>
              <a:buNone/>
            </a:pPr>
            <a:endParaRPr lang="hr-HR" sz="24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4" name="Picture 5" descr="D:\My Documents\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206462"/>
            <a:ext cx="2956385" cy="24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016788">
            <a:off x="1329863" y="2195082"/>
            <a:ext cx="5239730" cy="78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 smtClean="0"/>
              <a:t>Sažetak projektnih aktivnosti i rezultata</a:t>
            </a:r>
            <a:endParaRPr lang="hr-H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r-HR" sz="2800" dirty="0" smtClean="0"/>
          </a:p>
          <a:p>
            <a:r>
              <a:rPr lang="hr-HR" sz="2800" dirty="0" smtClean="0"/>
              <a:t>Podsjetnik na početak provođenja projekta</a:t>
            </a:r>
          </a:p>
          <a:p>
            <a:r>
              <a:rPr lang="hr-HR" sz="2800" dirty="0" smtClean="0"/>
              <a:t>Pregled provedenih projektnih aktivnosti</a:t>
            </a:r>
          </a:p>
          <a:p>
            <a:r>
              <a:rPr lang="hr-HR" sz="2800" dirty="0" smtClean="0"/>
              <a:t>Predstavljanje projektnih rezultata </a:t>
            </a:r>
          </a:p>
          <a:p>
            <a:r>
              <a:rPr lang="hr-HR" sz="2800" dirty="0" smtClean="0"/>
              <a:t>Zaključci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Zaključci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sz="2200" b="1" dirty="0" smtClean="0"/>
              <a:t>1) Izgradnjom infrastrukture osigurala se pozitivna investicijska klima na području Grada;</a:t>
            </a:r>
          </a:p>
          <a:p>
            <a:pPr>
              <a:buNone/>
            </a:pPr>
            <a:r>
              <a:rPr lang="hr-HR" sz="2200" b="1" dirty="0" smtClean="0"/>
              <a:t>2) Grad Donji Miholjac nudi investitorima infrastrukturno uređene parcele po povoljnim uvjetima;</a:t>
            </a:r>
          </a:p>
          <a:p>
            <a:pPr>
              <a:buNone/>
            </a:pPr>
            <a:r>
              <a:rPr lang="hr-HR" sz="2200" b="1" dirty="0" smtClean="0"/>
              <a:t>3) Industrijska zona Janjevci je postala konkurentna u uvjetima privlačenja direktnih stranih investicija;</a:t>
            </a:r>
          </a:p>
          <a:p>
            <a:pPr>
              <a:buNone/>
            </a:pPr>
            <a:r>
              <a:rPr lang="hr-HR" sz="2200" b="1" dirty="0" smtClean="0"/>
              <a:t>4) Profesionalna podrška kroz stečenu edukaciju unaprijediti će poduzetničku aktivnost, što će dovesti do porasta prihoda Gradu, stvaranja novih radnih mjesta i novog zapošljavanja.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6000" dirty="0" smtClean="0"/>
              <a:t>HVALA NA PAŽNJI!</a:t>
            </a:r>
            <a:endParaRPr lang="hr-HR" sz="6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2976" y="4071942"/>
            <a:ext cx="321471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3643315"/>
            <a:ext cx="4038600" cy="185738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hr-HR" sz="1900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>
              <a:buNone/>
            </a:pPr>
            <a:r>
              <a:rPr lang="hr-HR" sz="19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</a:pPr>
            <a:r>
              <a:rPr lang="hr-HR" sz="2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hr-HR" sz="2600" dirty="0" smtClean="0">
                <a:latin typeface="+mj-lt"/>
                <a:cs typeface="Arial" pitchFamily="34" charset="0"/>
              </a:rPr>
              <a:t>Ova prezentacija izrađena je uz pomoć Europske unije. Sadržaj prezentacije isključiva je odgovornost </a:t>
            </a:r>
            <a:r>
              <a:rPr lang="hr-HR" sz="2600" dirty="0" err="1" smtClean="0">
                <a:latin typeface="+mj-lt"/>
                <a:cs typeface="Arial" pitchFamily="34" charset="0"/>
              </a:rPr>
              <a:t>Miholjačkog</a:t>
            </a:r>
            <a:r>
              <a:rPr lang="hr-HR" sz="2600" dirty="0" smtClean="0">
                <a:latin typeface="+mj-lt"/>
                <a:cs typeface="Arial" pitchFamily="34" charset="0"/>
              </a:rPr>
              <a:t> poduzetničkog centra – Lokalne razvojne agencije d.o.o. i ni na koji način se ne može smatrati da odražava gledište Europske unije.</a:t>
            </a:r>
            <a:endParaRPr lang="hr-HR" sz="26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Podsjetnik na početak provođenja projekta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86253"/>
          </a:xfrm>
        </p:spPr>
        <p:txBody>
          <a:bodyPr>
            <a:normAutofit fontScale="85000" lnSpcReduction="20000"/>
          </a:bodyPr>
          <a:lstStyle/>
          <a:p>
            <a:r>
              <a:rPr lang="hr-HR" sz="2400" dirty="0" smtClean="0"/>
              <a:t>Industrijska zona Janjevci - </a:t>
            </a:r>
            <a:r>
              <a:rPr lang="hr-HR" sz="2400" b="1" dirty="0" smtClean="0"/>
              <a:t>125,75 ha</a:t>
            </a:r>
          </a:p>
          <a:p>
            <a:r>
              <a:rPr lang="hr-HR" sz="2400" dirty="0" smtClean="0"/>
              <a:t>Komunalna infrastruktura – 42,28 ha </a:t>
            </a:r>
          </a:p>
          <a:p>
            <a:r>
              <a:rPr lang="hr-HR" sz="2400" dirty="0" smtClean="0"/>
              <a:t>Izgradnja komunalne infrastrukture – </a:t>
            </a:r>
            <a:r>
              <a:rPr lang="hr-HR" sz="2400" b="1" dirty="0" smtClean="0"/>
              <a:t>novih 22,5 ha </a:t>
            </a:r>
            <a:r>
              <a:rPr lang="hr-HR" sz="2400" dirty="0" smtClean="0"/>
              <a:t>(12 građevinskih parcela)</a:t>
            </a:r>
          </a:p>
          <a:p>
            <a:r>
              <a:rPr lang="hr-HR" sz="2400" dirty="0" smtClean="0"/>
              <a:t>Odobrena </a:t>
            </a:r>
            <a:r>
              <a:rPr lang="hr-HR" sz="2400" b="1" dirty="0" smtClean="0"/>
              <a:t>tehnička pomoć </a:t>
            </a:r>
            <a:r>
              <a:rPr lang="hr-HR" sz="2400" dirty="0" smtClean="0"/>
              <a:t>Ministarstva regionalnog razvoja 2009. g.</a:t>
            </a:r>
          </a:p>
          <a:p>
            <a:r>
              <a:rPr lang="hr-HR" sz="2400" dirty="0" smtClean="0"/>
              <a:t>Prijava na natječaj </a:t>
            </a:r>
            <a:r>
              <a:rPr lang="hr-HR" sz="2400" b="1" dirty="0" smtClean="0"/>
              <a:t>2010. g. </a:t>
            </a:r>
            <a:r>
              <a:rPr lang="hr-HR" sz="2400" dirty="0" smtClean="0"/>
              <a:t>u SAFU</a:t>
            </a:r>
          </a:p>
          <a:p>
            <a:r>
              <a:rPr lang="hr-HR" sz="2400" dirty="0" smtClean="0"/>
              <a:t>Potpis Ugovora sa SAFU dana </a:t>
            </a:r>
            <a:r>
              <a:rPr lang="hr-HR" sz="2400" b="1" dirty="0" smtClean="0"/>
              <a:t>29.02.2012.</a:t>
            </a:r>
          </a:p>
          <a:p>
            <a:pPr>
              <a:buNone/>
            </a:pPr>
            <a:endParaRPr lang="hr-HR" sz="2400" i="1" u="sng" dirty="0" smtClean="0"/>
          </a:p>
          <a:p>
            <a:pPr>
              <a:buNone/>
            </a:pPr>
            <a:r>
              <a:rPr lang="hr-HR" sz="2400" i="1" u="sng" dirty="0" smtClean="0"/>
              <a:t>Korisnik projekta</a:t>
            </a:r>
          </a:p>
          <a:p>
            <a:pPr>
              <a:buNone/>
            </a:pPr>
            <a:r>
              <a:rPr lang="hr-HR" sz="2400" b="1" dirty="0" smtClean="0"/>
              <a:t>GRAD DONJI MIHOLJAC                             </a:t>
            </a:r>
          </a:p>
          <a:p>
            <a:pPr>
              <a:buNone/>
            </a:pPr>
            <a:r>
              <a:rPr lang="hr-HR" sz="2400" i="1" dirty="0" smtClean="0"/>
              <a:t>                                                                           </a:t>
            </a:r>
            <a:r>
              <a:rPr lang="hr-HR" sz="2400" i="1" u="sng" dirty="0" smtClean="0"/>
              <a:t>Partner na projektu:</a:t>
            </a:r>
          </a:p>
          <a:p>
            <a:pPr>
              <a:buNone/>
            </a:pPr>
            <a:r>
              <a:rPr lang="hr-HR" sz="2400" b="1" dirty="0" smtClean="0"/>
              <a:t>         MIHOLJAČKI PODUZETNIČKI CENTAR-LOKALNA RAZVOJNA                   </a:t>
            </a:r>
          </a:p>
          <a:p>
            <a:pPr>
              <a:buNone/>
            </a:pPr>
            <a:r>
              <a:rPr lang="hr-HR" sz="2400" b="1" dirty="0" smtClean="0"/>
              <a:t>                                               AGENCIJA d.o.o.</a:t>
            </a:r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dirty="0"/>
          </a:p>
        </p:txBody>
      </p:sp>
      <p:sp>
        <p:nvSpPr>
          <p:cNvPr id="7" name="Curved Left Arrow 6"/>
          <p:cNvSpPr/>
          <p:nvPr/>
        </p:nvSpPr>
        <p:spPr>
          <a:xfrm>
            <a:off x="7643834" y="4572008"/>
            <a:ext cx="642942" cy="930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Podsjetnik na početak provođenja projekta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5"/>
            <a:ext cx="8229600" cy="378621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r-HR" sz="2200" u="sng" dirty="0" smtClean="0"/>
              <a:t>CILJ PROJEKTA:</a:t>
            </a:r>
          </a:p>
          <a:p>
            <a:r>
              <a:rPr lang="hr-HR" sz="2200" b="1" dirty="0" smtClean="0"/>
              <a:t>Povećanje broja zaposlenih za 5 % </a:t>
            </a:r>
            <a:r>
              <a:rPr lang="hr-HR" sz="2200" dirty="0" smtClean="0"/>
              <a:t>i </a:t>
            </a:r>
            <a:r>
              <a:rPr lang="hr-HR" sz="2200" b="1" dirty="0" smtClean="0"/>
              <a:t>povećanje broja novoosnovanih poduzeća za 2 % </a:t>
            </a:r>
            <a:r>
              <a:rPr lang="hr-HR" sz="2200" dirty="0" smtClean="0"/>
              <a:t>u narednih 5 godina</a:t>
            </a:r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r>
              <a:rPr lang="hr-HR" sz="2400" i="1" u="sng" dirty="0" smtClean="0"/>
              <a:t>Ciljna skupina:</a:t>
            </a:r>
          </a:p>
          <a:p>
            <a:r>
              <a:rPr lang="hr-HR" sz="2400" b="1" dirty="0" smtClean="0"/>
              <a:t>PRUŽATELJI POSLOVNIH USLUGA</a:t>
            </a:r>
          </a:p>
          <a:p>
            <a:r>
              <a:rPr lang="hr-HR" sz="2400" b="1" dirty="0" smtClean="0"/>
              <a:t>POSTOJEĆI I BUDUĆI PODUZETNICI </a:t>
            </a:r>
          </a:p>
          <a:p>
            <a:endParaRPr lang="hr-HR" sz="2400" dirty="0" smtClean="0"/>
          </a:p>
          <a:p>
            <a:pPr>
              <a:buNone/>
            </a:pPr>
            <a:r>
              <a:rPr lang="hr-HR" sz="2400" i="1" u="sng" dirty="0" smtClean="0"/>
              <a:t>Krajnji korisnici:</a:t>
            </a:r>
          </a:p>
          <a:p>
            <a:r>
              <a:rPr lang="hr-HR" sz="2400" b="1" dirty="0" smtClean="0"/>
              <a:t>PODUZETNICI</a:t>
            </a:r>
          </a:p>
          <a:p>
            <a:r>
              <a:rPr lang="hr-HR" sz="2400" b="1" dirty="0" smtClean="0"/>
              <a:t>INVESTITORI</a:t>
            </a:r>
          </a:p>
          <a:p>
            <a:r>
              <a:rPr lang="hr-HR" sz="2400" b="1" dirty="0" smtClean="0"/>
              <a:t>STANOVNIŠTVO</a:t>
            </a:r>
          </a:p>
          <a:p>
            <a:endParaRPr lang="hr-HR" sz="2400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Podsjetnik na početak provođenja projekta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2200" i="1" u="sng" dirty="0" smtClean="0"/>
              <a:t>Brojke o projektu – plan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Trajanje projekta </a:t>
            </a:r>
            <a:r>
              <a:rPr lang="hr-HR" sz="2200" b="1" dirty="0" smtClean="0"/>
              <a:t>01.03.2012. – 29.08.2013. (18 mjeseci)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Proračun projekta                      </a:t>
            </a:r>
            <a:r>
              <a:rPr lang="hr-HR" sz="2200" b="1" dirty="0" smtClean="0"/>
              <a:t>- 1.119.415,99 € 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Sredstva iz EU fonda                  </a:t>
            </a:r>
            <a:r>
              <a:rPr lang="hr-HR" sz="2200" b="1" dirty="0" smtClean="0"/>
              <a:t>- 839.561,99 € (75 %)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Grad Donji Miholjac                   </a:t>
            </a:r>
            <a:r>
              <a:rPr lang="hr-HR" sz="2200" b="1" dirty="0" smtClean="0"/>
              <a:t>- 253.099,96 € (22,61 %)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MPC </a:t>
            </a:r>
            <a:r>
              <a:rPr lang="hr-HR" sz="2200" dirty="0" err="1" smtClean="0"/>
              <a:t>Lra</a:t>
            </a:r>
            <a:r>
              <a:rPr lang="hr-HR" sz="2200" dirty="0" smtClean="0"/>
              <a:t> d.o.o.                             </a:t>
            </a:r>
            <a:r>
              <a:rPr lang="hr-HR" sz="2200" b="1" dirty="0" smtClean="0"/>
              <a:t>- 26.754,04 € (2,39 %)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Izgradnja komunalne infrastrukture</a:t>
            </a:r>
            <a:r>
              <a:rPr lang="hr-HR" sz="2200" b="1" dirty="0" smtClean="0"/>
              <a:t> 90,91 %  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Edukacija, marketinške aktivnosti i vidljivost projekta</a:t>
            </a:r>
            <a:r>
              <a:rPr lang="hr-HR" sz="2200" b="1" dirty="0" smtClean="0"/>
              <a:t> 3,78 %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Oprema</a:t>
            </a:r>
            <a:r>
              <a:rPr lang="hr-HR" sz="2200" b="1" dirty="0" smtClean="0"/>
              <a:t> 0,45 %</a:t>
            </a:r>
          </a:p>
          <a:p>
            <a:pPr>
              <a:buFont typeface="Wingdings" pitchFamily="2" charset="2"/>
              <a:buChar char="§"/>
            </a:pPr>
            <a:r>
              <a:rPr lang="hr-HR" sz="2200" dirty="0" smtClean="0"/>
              <a:t>Ljudski resursi </a:t>
            </a:r>
            <a:r>
              <a:rPr lang="hr-HR" sz="2200" b="1" dirty="0" smtClean="0"/>
              <a:t>4,86 %</a:t>
            </a:r>
          </a:p>
          <a:p>
            <a:pPr>
              <a:buFont typeface="Wingdings" pitchFamily="2" charset="2"/>
              <a:buChar char="§"/>
            </a:pPr>
            <a:endParaRPr lang="hr-HR" sz="2200" b="1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Pregled provedenih projektnih aktivnosti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5720" y="1214421"/>
          <a:ext cx="8429686" cy="4526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1928828"/>
                <a:gridCol w="2643205"/>
                <a:gridCol w="2357455"/>
              </a:tblGrid>
              <a:tr h="725280"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0.</a:t>
                      </a:r>
                      <a:r>
                        <a:rPr lang="hr-HR" sz="1500" baseline="0" dirty="0" smtClean="0"/>
                        <a:t> UPRAVLJANJE  </a:t>
                      </a:r>
                    </a:p>
                    <a:p>
                      <a:r>
                        <a:rPr lang="hr-HR" sz="1500" baseline="0" dirty="0" smtClean="0"/>
                        <a:t>    PROJEKTOM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1.  POVEĆANJE</a:t>
                      </a:r>
                      <a:r>
                        <a:rPr lang="hr-HR" sz="1500" baseline="0" dirty="0" smtClean="0"/>
                        <a:t>  </a:t>
                      </a:r>
                    </a:p>
                    <a:p>
                      <a:r>
                        <a:rPr lang="hr-HR" sz="1500" baseline="0" dirty="0" smtClean="0"/>
                        <a:t>     ATRAKTIVNOSTI </a:t>
                      </a:r>
                    </a:p>
                    <a:p>
                      <a:r>
                        <a:rPr lang="hr-HR" sz="1500" baseline="0" dirty="0" smtClean="0"/>
                        <a:t>     IND. ZONE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2. PODIZANJE</a:t>
                      </a:r>
                      <a:r>
                        <a:rPr lang="hr-HR" sz="1500" baseline="0" dirty="0" smtClean="0"/>
                        <a:t> RAZINE ZNANJA   </a:t>
                      </a:r>
                    </a:p>
                    <a:p>
                      <a:r>
                        <a:rPr lang="hr-HR" sz="1500" baseline="0" dirty="0" smtClean="0"/>
                        <a:t>    I VJEŠTINA I POBOLJŠANJE </a:t>
                      </a:r>
                    </a:p>
                    <a:p>
                      <a:r>
                        <a:rPr lang="hr-HR" sz="1500" baseline="0" dirty="0" smtClean="0"/>
                        <a:t>    PODUZETNIČKE KLIME</a:t>
                      </a:r>
                      <a:r>
                        <a:rPr lang="hr-HR" sz="1500" dirty="0" smtClean="0"/>
                        <a:t> 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3. JAČANJE SVIJESTI  </a:t>
                      </a:r>
                    </a:p>
                    <a:p>
                      <a:r>
                        <a:rPr lang="hr-HR" sz="1500" dirty="0" smtClean="0"/>
                        <a:t>    INVESTITORA</a:t>
                      </a:r>
                      <a:endParaRPr lang="hr-HR" sz="1500" dirty="0"/>
                    </a:p>
                  </a:txBody>
                  <a:tcPr/>
                </a:tc>
              </a:tr>
              <a:tr h="796718"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PMT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Izgradnja osnovne komunalne infrastrukture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Kreiranje i provedba Trening programa</a:t>
                      </a:r>
                      <a:r>
                        <a:rPr lang="hr-HR" sz="1500" baseline="0" dirty="0" smtClean="0"/>
                        <a:t> </a:t>
                      </a:r>
                      <a:r>
                        <a:rPr lang="hr-HR" sz="1500" dirty="0" smtClean="0"/>
                        <a:t>za pružatelje poslovnih usluga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Razvijanje plana </a:t>
                      </a:r>
                      <a:r>
                        <a:rPr lang="hr-HR" sz="1500" dirty="0" err="1" smtClean="0"/>
                        <a:t>awareness</a:t>
                      </a:r>
                      <a:r>
                        <a:rPr lang="hr-HR" sz="1500" dirty="0" smtClean="0"/>
                        <a:t> kampanje</a:t>
                      </a:r>
                      <a:endParaRPr lang="hr-HR" sz="1500" dirty="0"/>
                    </a:p>
                  </a:txBody>
                  <a:tcPr/>
                </a:tc>
              </a:tr>
              <a:tr h="1031047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hr-HR" sz="1500" dirty="0" smtClean="0"/>
                        <a:t> K</a:t>
                      </a:r>
                      <a:r>
                        <a:rPr lang="hr-HR" sz="1500" baseline="0" dirty="0" smtClean="0"/>
                        <a:t>omunikacijski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hr-HR" sz="1500" baseline="0" dirty="0" smtClean="0"/>
                        <a:t> kanali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hr-HR" sz="1500" smtClean="0"/>
                        <a:t>Pješačke</a:t>
                      </a:r>
                      <a:r>
                        <a:rPr lang="hr-HR" sz="1500" baseline="0" smtClean="0"/>
                        <a:t> </a:t>
                      </a:r>
                      <a:r>
                        <a:rPr lang="hr-HR" sz="1500" baseline="0" smtClean="0"/>
                        <a:t>staze</a:t>
                      </a:r>
                      <a:endParaRPr lang="hr-HR" sz="1500" baseline="0" dirty="0" smtClean="0"/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hr-HR" sz="1500" baseline="0" dirty="0" smtClean="0"/>
                        <a:t>Parkirališta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hr-HR" sz="1500" baseline="0" dirty="0" smtClean="0"/>
                        <a:t>Cesta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Kreiranje i provedba studijskog putovanja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Kreiranje i podjela</a:t>
                      </a:r>
                      <a:r>
                        <a:rPr lang="hr-HR" sz="1500" baseline="0" dirty="0" smtClean="0"/>
                        <a:t> informativnih materijala</a:t>
                      </a:r>
                      <a:endParaRPr lang="hr-HR" sz="1500" dirty="0"/>
                    </a:p>
                  </a:txBody>
                  <a:tcPr/>
                </a:tc>
              </a:tr>
              <a:tr h="796718">
                <a:tc>
                  <a:txBody>
                    <a:bodyPr/>
                    <a:lstStyle/>
                    <a:p>
                      <a:endParaRPr lang="hr-HR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hr-HR" sz="1500" dirty="0" err="1" smtClean="0"/>
                        <a:t>Oborinska</a:t>
                      </a:r>
                      <a:r>
                        <a:rPr lang="hr-HR" sz="1500" dirty="0" smtClean="0"/>
                        <a:t> odvodnja 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hr-HR" sz="1500" dirty="0" smtClean="0"/>
                        <a:t>Sanitarno-fekalna kanalizacija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-Organizacija</a:t>
                      </a:r>
                      <a:r>
                        <a:rPr lang="hr-HR" sz="1500" baseline="0" dirty="0" smtClean="0"/>
                        <a:t> ciklusa pilot treninga za poduzetnike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smtClean="0"/>
                        <a:t>- Organizacija</a:t>
                      </a:r>
                      <a:r>
                        <a:rPr lang="hr-HR" sz="1500" baseline="0" smtClean="0"/>
                        <a:t> i provedba konferencija</a:t>
                      </a:r>
                      <a:endParaRPr lang="hr-HR" sz="1500"/>
                    </a:p>
                  </a:txBody>
                  <a:tcPr/>
                </a:tc>
              </a:tr>
              <a:tr h="562389">
                <a:tc>
                  <a:txBody>
                    <a:bodyPr/>
                    <a:lstStyle/>
                    <a:p>
                      <a:endParaRPr lang="hr-HR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hr-HR" sz="1500" dirty="0" smtClean="0"/>
                        <a:t>Kolektor sanitarno</a:t>
                      </a:r>
                      <a:r>
                        <a:rPr lang="hr-HR" sz="1500" baseline="0" dirty="0" smtClean="0"/>
                        <a:t>-fekalne kanalizacije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Evaluacija trening programa za pružatelje poslovnih usluga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500" dirty="0"/>
                    </a:p>
                  </a:txBody>
                  <a:tcPr/>
                </a:tc>
              </a:tr>
              <a:tr h="562389">
                <a:tc>
                  <a:txBody>
                    <a:bodyPr/>
                    <a:lstStyle/>
                    <a:p>
                      <a:endParaRPr lang="hr-HR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dirty="0" smtClean="0"/>
                        <a:t>- Informativni</a:t>
                      </a:r>
                      <a:r>
                        <a:rPr lang="hr-HR" sz="1500" baseline="0" dirty="0" smtClean="0"/>
                        <a:t> seminari o poduzetništvu za učenike</a:t>
                      </a:r>
                      <a:endParaRPr lang="hr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5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2906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hr-HR" sz="2000" b="1" u="sng" dirty="0" smtClean="0"/>
              <a:t>IZGRAĐENA KOMUNALNA INFRASTRUKTURA</a:t>
            </a:r>
          </a:p>
          <a:p>
            <a:pPr>
              <a:buFontTx/>
              <a:buChar char="-"/>
            </a:pPr>
            <a:r>
              <a:rPr lang="hr-HR" sz="2200" b="1" dirty="0" smtClean="0"/>
              <a:t>5.000 m</a:t>
            </a:r>
            <a:r>
              <a:rPr lang="hr-HR" sz="2200" b="1" baseline="30000" dirty="0" smtClean="0"/>
              <a:t>2</a:t>
            </a:r>
            <a:r>
              <a:rPr lang="hr-HR" sz="2400" b="1" dirty="0" smtClean="0"/>
              <a:t> </a:t>
            </a:r>
            <a:r>
              <a:rPr lang="hr-HR" sz="2200" dirty="0" smtClean="0"/>
              <a:t>pješačkih staza i parkirališta</a:t>
            </a:r>
          </a:p>
          <a:p>
            <a:pPr>
              <a:buFontTx/>
              <a:buChar char="-"/>
            </a:pPr>
            <a:endParaRPr lang="hr-HR" sz="2200" dirty="0" smtClean="0"/>
          </a:p>
          <a:p>
            <a:pPr>
              <a:buFontTx/>
              <a:buChar char="-"/>
            </a:pPr>
            <a:endParaRPr lang="hr-HR" sz="2200" dirty="0" smtClean="0"/>
          </a:p>
          <a:p>
            <a:pPr>
              <a:buFontTx/>
              <a:buChar char="-"/>
            </a:pPr>
            <a:endParaRPr lang="hr-HR" sz="2200" dirty="0" smtClean="0"/>
          </a:p>
          <a:p>
            <a:pPr>
              <a:buFontTx/>
              <a:buChar char="-"/>
            </a:pPr>
            <a:endParaRPr lang="hr-HR" sz="2200" b="1" dirty="0" smtClean="0"/>
          </a:p>
          <a:p>
            <a:pPr>
              <a:buFontTx/>
              <a:buChar char="-"/>
            </a:pPr>
            <a:r>
              <a:rPr lang="hr-HR" sz="2200" b="1" dirty="0" smtClean="0"/>
              <a:t>14.670 m</a:t>
            </a:r>
            <a:r>
              <a:rPr lang="hr-HR" sz="2200" b="1" baseline="30000" dirty="0" smtClean="0"/>
              <a:t>2</a:t>
            </a:r>
            <a:r>
              <a:rPr lang="hr-HR" sz="2400" b="1" dirty="0" smtClean="0"/>
              <a:t> </a:t>
            </a:r>
            <a:r>
              <a:rPr lang="hr-HR" sz="2200" dirty="0" smtClean="0"/>
              <a:t>ceste u Industrijskoj zoni</a:t>
            </a:r>
          </a:p>
          <a:p>
            <a:pPr>
              <a:buFontTx/>
              <a:buChar char="-"/>
            </a:pPr>
            <a:endParaRPr lang="hr-HR" sz="2200" dirty="0" smtClean="0"/>
          </a:p>
          <a:p>
            <a:pPr>
              <a:buFontTx/>
              <a:buChar char="-"/>
            </a:pPr>
            <a:r>
              <a:rPr lang="hr-HR" sz="2200" b="1" dirty="0" smtClean="0"/>
              <a:t>4.500 m</a:t>
            </a:r>
            <a:r>
              <a:rPr lang="hr-HR" sz="2200" b="1" baseline="30000" dirty="0" smtClean="0"/>
              <a:t>2</a:t>
            </a:r>
            <a:r>
              <a:rPr lang="hr-HR" sz="2200" b="1" dirty="0" smtClean="0"/>
              <a:t> </a:t>
            </a:r>
            <a:r>
              <a:rPr lang="hr-HR" sz="2200" dirty="0" smtClean="0"/>
              <a:t>sanirane trase industrijskog kolektora</a:t>
            </a:r>
          </a:p>
          <a:p>
            <a:pPr>
              <a:buNone/>
            </a:pPr>
            <a:r>
              <a:rPr lang="hr-HR" sz="2200" dirty="0" smtClean="0"/>
              <a:t>                            (cesta u ulici Vatroslav Lisinski)</a:t>
            </a:r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1028" name="Picture 4" descr="D:\Dropbox\VALENT\P1020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2071678"/>
            <a:ext cx="1785950" cy="1294483"/>
          </a:xfrm>
          <a:prstGeom prst="rect">
            <a:avLst/>
          </a:prstGeom>
          <a:noFill/>
        </p:spPr>
      </p:pic>
      <p:pic>
        <p:nvPicPr>
          <p:cNvPr id="1030" name="Picture 6" descr="D:\Dropbox\VALENT\P1020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5980" y="2428868"/>
            <a:ext cx="1932067" cy="1143008"/>
          </a:xfrm>
          <a:prstGeom prst="rect">
            <a:avLst/>
          </a:prstGeom>
          <a:noFill/>
        </p:spPr>
      </p:pic>
      <p:pic>
        <p:nvPicPr>
          <p:cNvPr id="1031" name="Picture 7" descr="D:\Dropbox\VALENT\P1020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053951"/>
            <a:ext cx="1643074" cy="1232305"/>
          </a:xfrm>
          <a:prstGeom prst="rect">
            <a:avLst/>
          </a:prstGeom>
          <a:noFill/>
        </p:spPr>
      </p:pic>
      <p:pic>
        <p:nvPicPr>
          <p:cNvPr id="1033" name="Picture 9" descr="D:\Dropbox\VALENT\P1020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4143380"/>
            <a:ext cx="1714480" cy="1245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324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2200" b="1" dirty="0" smtClean="0"/>
              <a:t>0,9 km </a:t>
            </a:r>
            <a:r>
              <a:rPr lang="hr-HR" sz="2200" dirty="0" err="1" smtClean="0"/>
              <a:t>oborinske</a:t>
            </a:r>
            <a:r>
              <a:rPr lang="hr-HR" sz="2200" dirty="0" smtClean="0"/>
              <a:t> odvodnje sa separatorom za pročišćavanje</a:t>
            </a:r>
          </a:p>
          <a:p>
            <a:pPr>
              <a:buFontTx/>
              <a:buChar char="-"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FontTx/>
              <a:buChar char="-"/>
            </a:pPr>
            <a:r>
              <a:rPr lang="hr-HR" sz="2200" b="1" dirty="0" smtClean="0"/>
              <a:t>1,62</a:t>
            </a:r>
            <a:r>
              <a:rPr lang="hr-HR" sz="2200" dirty="0" smtClean="0"/>
              <a:t> km sanitarno-fekalne kanalizacije</a:t>
            </a:r>
          </a:p>
          <a:p>
            <a:pPr>
              <a:buFontTx/>
              <a:buChar char="-"/>
            </a:pPr>
            <a:r>
              <a:rPr lang="hr-HR" sz="2200" b="1" dirty="0" smtClean="0"/>
              <a:t>1</a:t>
            </a:r>
            <a:r>
              <a:rPr lang="hr-HR" sz="2200" dirty="0" smtClean="0"/>
              <a:t> kanalizacijski kolektor duljine </a:t>
            </a:r>
            <a:r>
              <a:rPr lang="hr-HR" sz="2200" b="1" dirty="0" smtClean="0"/>
              <a:t>1,95 km </a:t>
            </a:r>
            <a:r>
              <a:rPr lang="hr-HR" sz="2200" dirty="0" smtClean="0"/>
              <a:t>sa </a:t>
            </a:r>
            <a:r>
              <a:rPr lang="hr-HR" sz="2200" b="1" dirty="0" smtClean="0"/>
              <a:t>2 </a:t>
            </a:r>
            <a:r>
              <a:rPr lang="hr-HR" sz="2200" dirty="0" err="1" smtClean="0"/>
              <a:t>prepumpne</a:t>
            </a:r>
            <a:r>
              <a:rPr lang="hr-HR" sz="2200" dirty="0" smtClean="0"/>
              <a:t> stanice</a:t>
            </a:r>
          </a:p>
          <a:p>
            <a:pPr>
              <a:buNone/>
            </a:pPr>
            <a:endParaRPr lang="hr-HR" sz="2200" i="1" dirty="0" smtClean="0"/>
          </a:p>
          <a:p>
            <a:pPr>
              <a:buFont typeface="Courier New" pitchFamily="49" charset="0"/>
              <a:buChar char="o"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2055" name="Picture 7" descr="D:\Dropbox\VALENT\P1020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000240"/>
            <a:ext cx="1500198" cy="1254899"/>
          </a:xfrm>
          <a:prstGeom prst="rect">
            <a:avLst/>
          </a:prstGeom>
          <a:noFill/>
        </p:spPr>
      </p:pic>
      <p:pic>
        <p:nvPicPr>
          <p:cNvPr id="2056" name="Picture 8" descr="D:\Dropbox\VALENT\P1020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14752"/>
            <a:ext cx="2000264" cy="1636369"/>
          </a:xfrm>
          <a:prstGeom prst="rect">
            <a:avLst/>
          </a:prstGeom>
          <a:noFill/>
        </p:spPr>
      </p:pic>
      <p:pic>
        <p:nvPicPr>
          <p:cNvPr id="2057" name="Picture 9" descr="D:\Dropbox\VALENT\P1020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071942"/>
            <a:ext cx="2000264" cy="1643074"/>
          </a:xfrm>
          <a:prstGeom prst="rect">
            <a:avLst/>
          </a:prstGeom>
          <a:noFill/>
        </p:spPr>
      </p:pic>
      <p:pic>
        <p:nvPicPr>
          <p:cNvPr id="2058" name="Picture 10" descr="D:\Dropbox\VALENT\P1020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786190"/>
            <a:ext cx="1980702" cy="1616182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071678"/>
            <a:ext cx="128588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2071678"/>
            <a:ext cx="121444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2071678"/>
            <a:ext cx="130969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Predstavljanje rezultata projekta u brojkama i slikama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35719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hr-HR" sz="5500" b="1" dirty="0" smtClean="0"/>
              <a:t>2) </a:t>
            </a:r>
            <a:r>
              <a:rPr lang="hr-HR" sz="5500" b="1" u="sng" dirty="0" smtClean="0"/>
              <a:t>EDUCIRANI PRUŽATELJI POSLOVNIH USLUGA, PODUZETNICI I UČENICI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endParaRPr lang="hr-HR" sz="4000" dirty="0" smtClean="0"/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hr-HR" sz="5500" b="1" dirty="0" smtClean="0"/>
              <a:t>02.–13.07.2012. </a:t>
            </a:r>
            <a:r>
              <a:rPr lang="hr-HR" sz="5500" dirty="0" smtClean="0"/>
              <a:t>TRENING PROGRAM ZA PRUŽATELJE POSLOVNIH USLUGA</a:t>
            </a:r>
          </a:p>
          <a:p>
            <a:pPr>
              <a:buClr>
                <a:schemeClr val="tx1"/>
              </a:buClr>
              <a:buNone/>
            </a:pPr>
            <a:endParaRPr lang="hr-HR" sz="5500" i="1" u="sng" dirty="0" smtClean="0"/>
          </a:p>
          <a:p>
            <a:pPr>
              <a:buClr>
                <a:schemeClr val="tx1"/>
              </a:buClr>
              <a:buNone/>
            </a:pPr>
            <a:r>
              <a:rPr lang="hr-HR" sz="5500" i="1" u="sng" dirty="0" smtClean="0"/>
              <a:t>13 obučenih pružatelja poslovnih usluga</a:t>
            </a:r>
          </a:p>
          <a:p>
            <a:pPr>
              <a:buClr>
                <a:schemeClr val="tx1"/>
              </a:buClr>
              <a:buNone/>
            </a:pPr>
            <a:endParaRPr lang="hr-HR" sz="5500" i="1" u="sng" dirty="0" smtClean="0"/>
          </a:p>
          <a:p>
            <a:pPr>
              <a:buClr>
                <a:schemeClr val="tx1"/>
              </a:buClr>
              <a:buFontTx/>
              <a:buNone/>
            </a:pPr>
            <a:r>
              <a:rPr lang="hr-HR" sz="4600" dirty="0" smtClean="0"/>
              <a:t>    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hr-HR" sz="6800" dirty="0" smtClean="0"/>
              <a:t> </a:t>
            </a:r>
            <a:endParaRPr lang="hr-HR" sz="4600" i="1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 smtClean="0"/>
          </a:p>
          <a:p>
            <a:pPr>
              <a:buNone/>
            </a:pPr>
            <a:endParaRPr lang="hr-HR" sz="2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857628"/>
            <a:ext cx="292895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857628"/>
            <a:ext cx="2786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852</Words>
  <Application>Microsoft Office PowerPoint</Application>
  <PresentationFormat>On-screen Show (4:3)</PresentationFormat>
  <Paragraphs>197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              CONTINUED INFRASTRUCTURE CONSTRUCTION IN INDUSTRIAL ZONE “JANJEVCI”  Završna konferencija Anela Šovagović  29. kolovoza 2013. Donji Miholjac </vt:lpstr>
      <vt:lpstr>Sažetak projektnih aktivnosti i rezultata</vt:lpstr>
      <vt:lpstr>Podsjetnik na početak provođenja projekta</vt:lpstr>
      <vt:lpstr>Podsjetnik na početak provođenja projekta</vt:lpstr>
      <vt:lpstr>Podsjetnik na početak provođenja projekta</vt:lpstr>
      <vt:lpstr>Pregled provedenih projektnih aktivnosti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Predstavljanje rezultata projekta u brojkama i slikama</vt:lpstr>
      <vt:lpstr>Zaključci</vt:lpstr>
      <vt:lpstr>    HVALA NA PAŽNJI!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Anela</dc:creator>
  <cp:lastModifiedBy>Anela</cp:lastModifiedBy>
  <cp:revision>124</cp:revision>
  <dcterms:created xsi:type="dcterms:W3CDTF">2013-08-28T06:55:39Z</dcterms:created>
  <dcterms:modified xsi:type="dcterms:W3CDTF">2013-08-29T07:21:18Z</dcterms:modified>
</cp:coreProperties>
</file>